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2" r:id="rId5"/>
    <p:sldId id="260" r:id="rId6"/>
    <p:sldId id="265" r:id="rId7"/>
    <p:sldId id="261"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051D5CE-100C-4442-A64C-FB66134CED5D}" type="datetime1">
              <a:rPr lang="nl-NL" smtClean="0">
                <a:solidFill>
                  <a:prstClr val="black">
                    <a:tint val="75000"/>
                  </a:prstClr>
                </a:solidFill>
              </a:rPr>
              <a:pPr/>
              <a:t>3-10-2016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90917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667D3-BA5A-480B-AFF7-2F1FDBB0EEDA}" type="datetime1">
              <a:rPr lang="nl-NL" smtClean="0">
                <a:solidFill>
                  <a:prstClr val="black">
                    <a:tint val="75000"/>
                  </a:prstClr>
                </a:solidFill>
              </a:rPr>
              <a:pPr/>
              <a:t>3-10-2016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96898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924C31F-D978-49AA-AD04-2AA038090AF2}" type="datetime1">
              <a:rPr lang="nl-NL" smtClean="0">
                <a:solidFill>
                  <a:prstClr val="black">
                    <a:tint val="75000"/>
                  </a:prstClr>
                </a:solidFill>
              </a:rPr>
              <a:pPr/>
              <a:t>3-10-2016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36896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FAEBBAF-1AE8-48E7-B6CC-C6124744177B}" type="datetime1">
              <a:rPr lang="nl-NL" smtClean="0">
                <a:solidFill>
                  <a:prstClr val="black">
                    <a:tint val="75000"/>
                  </a:prstClr>
                </a:solidFill>
              </a:rPr>
              <a:pPr/>
              <a:t>3-10-2016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1385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D43AF49-F92C-44F5-A8E2-2F6DEF5E6266}" type="datetime1">
              <a:rPr lang="nl-NL" smtClean="0">
                <a:solidFill>
                  <a:prstClr val="black">
                    <a:tint val="75000"/>
                  </a:prstClr>
                </a:solidFill>
              </a:rPr>
              <a:pPr/>
              <a:t>3-10-2016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10621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EE64D98-9292-419E-AC28-A106F36FF3C3}" type="datetime1">
              <a:rPr lang="nl-NL" smtClean="0">
                <a:solidFill>
                  <a:prstClr val="black">
                    <a:tint val="75000"/>
                  </a:prstClr>
                </a:solidFill>
              </a:rPr>
              <a:pPr/>
              <a:t>3-10-2016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714678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57FE5A-1170-4797-8055-C6DED6908508}" type="datetime1">
              <a:rPr lang="nl-NL" smtClean="0">
                <a:solidFill>
                  <a:prstClr val="black">
                    <a:tint val="75000"/>
                  </a:prstClr>
                </a:solidFill>
              </a:rPr>
              <a:pPr/>
              <a:t>3-10-2016</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nl-NL">
                <a:solidFill>
                  <a:prstClr val="black">
                    <a:tint val="75000"/>
                  </a:prstClr>
                </a:solidFill>
              </a:rPr>
              <a:t>Medische Kennis</a:t>
            </a:r>
          </a:p>
        </p:txBody>
      </p:sp>
      <p:sp>
        <p:nvSpPr>
          <p:cNvPr id="9" name="Tijdelijke aanduiding voor dianummer 8"/>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6475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50E1FE3-A2A8-4EA5-B517-24E49D6F7085}" type="datetime1">
              <a:rPr lang="nl-NL" smtClean="0">
                <a:solidFill>
                  <a:prstClr val="black">
                    <a:tint val="75000"/>
                  </a:prstClr>
                </a:solidFill>
              </a:rPr>
              <a:pPr/>
              <a:t>3-10-2016</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61086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1A0C89D-4F61-4BD9-90D2-5609845A3CD4}" type="datetime1">
              <a:rPr lang="nl-NL" smtClean="0">
                <a:solidFill>
                  <a:prstClr val="black">
                    <a:tint val="75000"/>
                  </a:prstClr>
                </a:solidFill>
              </a:rPr>
              <a:pPr/>
              <a:t>3-10-2016</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a:solidFill>
                  <a:prstClr val="black">
                    <a:tint val="75000"/>
                  </a:prstClr>
                </a:solidFill>
              </a:rPr>
              <a:t>Medische Kennis</a:t>
            </a:r>
          </a:p>
        </p:txBody>
      </p:sp>
      <p:sp>
        <p:nvSpPr>
          <p:cNvPr id="4" name="Tijdelijke aanduiding voor dianummer 3"/>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5250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FBC1540-FC94-4CAF-B5D8-7BEB7B444B37}" type="datetime1">
              <a:rPr lang="nl-NL" smtClean="0">
                <a:solidFill>
                  <a:prstClr val="black">
                    <a:tint val="75000"/>
                  </a:prstClr>
                </a:solidFill>
              </a:rPr>
              <a:pPr/>
              <a:t>3-10-2016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99348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C5BBE44-ED83-4F52-B490-E9C23518487B}" type="datetime1">
              <a:rPr lang="nl-NL" smtClean="0">
                <a:solidFill>
                  <a:prstClr val="black">
                    <a:tint val="75000"/>
                  </a:prstClr>
                </a:solidFill>
              </a:rPr>
              <a:pPr/>
              <a:t>3-10-2016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08381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F9A51-A7D6-42BF-8089-285FB6C5518F}" type="datetime1">
              <a:rPr lang="nl-NL" smtClean="0">
                <a:solidFill>
                  <a:prstClr val="black">
                    <a:tint val="75000"/>
                  </a:prstClr>
                </a:solidFill>
              </a:rPr>
              <a:pPr/>
              <a:t>3-10-2016</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solidFill>
                  <a:prstClr val="black">
                    <a:tint val="75000"/>
                  </a:prstClr>
                </a:solidFill>
              </a:rPr>
              <a:t>Medische Kennis</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333818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8200" y="433251"/>
            <a:ext cx="9144000" cy="1355793"/>
          </a:xfrm>
        </p:spPr>
        <p:txBody>
          <a:bodyPr/>
          <a:lstStyle/>
          <a:p>
            <a:pPr algn="l"/>
            <a:r>
              <a:rPr lang="nl-NL" dirty="0"/>
              <a:t>Kerntaak: triëren</a:t>
            </a:r>
          </a:p>
        </p:txBody>
      </p:sp>
      <p:sp>
        <p:nvSpPr>
          <p:cNvPr id="3" name="Ondertitel 2"/>
          <p:cNvSpPr>
            <a:spLocks noGrp="1"/>
          </p:cNvSpPr>
          <p:nvPr>
            <p:ph type="subTitle" idx="1"/>
          </p:nvPr>
        </p:nvSpPr>
        <p:spPr>
          <a:xfrm>
            <a:off x="838200" y="1918186"/>
            <a:ext cx="9144000" cy="4300609"/>
          </a:xfrm>
        </p:spPr>
        <p:txBody>
          <a:bodyPr>
            <a:noAutofit/>
          </a:bodyPr>
          <a:lstStyle/>
          <a:p>
            <a:pPr algn="l"/>
            <a:r>
              <a:rPr lang="nl-NL" sz="2800" dirty="0"/>
              <a:t>Werken o.a. aan </a:t>
            </a:r>
            <a:r>
              <a:rPr lang="nl-NL" sz="2800" b="1" dirty="0"/>
              <a:t>werkproces 1.1</a:t>
            </a:r>
            <a:r>
              <a:rPr lang="nl-NL" sz="2800" dirty="0"/>
              <a:t>: de zorgvrager op een professionele wijze te woord staan en het kanaliseren van de zorgvraag.</a:t>
            </a:r>
          </a:p>
          <a:p>
            <a:pPr algn="l"/>
            <a:r>
              <a:rPr lang="nl-NL" sz="2800" dirty="0"/>
              <a:t>Werken aan </a:t>
            </a:r>
            <a:r>
              <a:rPr lang="nl-NL" sz="2800" b="1" dirty="0"/>
              <a:t>werkproces 1.2</a:t>
            </a:r>
            <a:r>
              <a:rPr lang="nl-NL" sz="2800" dirty="0"/>
              <a:t>: geven van passende voorlichting en advies</a:t>
            </a:r>
          </a:p>
          <a:p>
            <a:pPr algn="l"/>
            <a:endParaRPr lang="nl-NL" sz="2800" dirty="0"/>
          </a:p>
          <a:p>
            <a:pPr algn="l"/>
            <a:r>
              <a:rPr lang="nl-NL" sz="2800" dirty="0"/>
              <a:t>Vandaag (3 oktober) gaan we verder met griep (vaccinatie) en Volwassene met koorts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a:t>
            </a:fld>
            <a:endParaRPr lang="nl-NL">
              <a:solidFill>
                <a:prstClr val="black">
                  <a:tint val="75000"/>
                </a:prstClr>
              </a:solidFill>
            </a:endParaRPr>
          </a:p>
        </p:txBody>
      </p:sp>
      <p:sp>
        <p:nvSpPr>
          <p:cNvPr id="7" name="Rechthoek 6"/>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2461834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Test je zelf</a:t>
            </a:r>
          </a:p>
        </p:txBody>
      </p:sp>
      <p:sp>
        <p:nvSpPr>
          <p:cNvPr id="3" name="Tijdelijke aanduiding voor inhoud 2"/>
          <p:cNvSpPr>
            <a:spLocks noGrp="1"/>
          </p:cNvSpPr>
          <p:nvPr>
            <p:ph idx="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2</a:t>
            </a:fld>
            <a:endParaRPr lang="nl-NL">
              <a:solidFill>
                <a:prstClr val="black">
                  <a:tint val="75000"/>
                </a:prstClr>
              </a:solidFill>
            </a:endParaRPr>
          </a:p>
        </p:txBody>
      </p:sp>
      <p:sp>
        <p:nvSpPr>
          <p:cNvPr id="6" name="Rechthoek 5"/>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16737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1592" y="1339403"/>
            <a:ext cx="10722208" cy="3850783"/>
          </a:xfrm>
        </p:spPr>
        <p:txBody>
          <a:bodyPr>
            <a:normAutofit fontScale="90000"/>
          </a:bodyPr>
          <a:lstStyle/>
          <a:p>
            <a:r>
              <a:rPr lang="nl-NL" sz="5300" dirty="0"/>
              <a:t>1. Wat is een consult?</a:t>
            </a:r>
            <a:br>
              <a:rPr lang="nl-NL" sz="5300" dirty="0"/>
            </a:br>
            <a:br>
              <a:rPr lang="nl-NL" sz="5300" dirty="0"/>
            </a:br>
            <a:r>
              <a:rPr lang="nl-NL" sz="5300" dirty="0"/>
              <a:t>2. Wat is een telefonisch consult?</a:t>
            </a:r>
            <a:br>
              <a:rPr lang="nl-NL" sz="5300" dirty="0"/>
            </a:br>
            <a:br>
              <a:rPr lang="nl-NL" sz="5300" dirty="0"/>
            </a:br>
            <a:r>
              <a:rPr lang="nl-NL" sz="5300" dirty="0"/>
              <a:t>3. Hoe noem je het gesprek tussen een hulpverlener en patiënt?</a:t>
            </a:r>
            <a:br>
              <a:rPr lang="nl-NL" sz="5300" dirty="0"/>
            </a:br>
            <a:br>
              <a:rPr lang="nl-NL" sz="5300" dirty="0"/>
            </a:br>
            <a:r>
              <a:rPr lang="nl-NL" sz="5300" dirty="0"/>
              <a:t>4. Wat betekent </a:t>
            </a:r>
            <a:r>
              <a:rPr lang="nl-NL" sz="5300" dirty="0" err="1"/>
              <a:t>evidence</a:t>
            </a:r>
            <a:r>
              <a:rPr lang="nl-NL" sz="5300" dirty="0"/>
              <a:t> </a:t>
            </a:r>
            <a:r>
              <a:rPr lang="nl-NL" sz="5300" dirty="0" err="1"/>
              <a:t>based</a:t>
            </a:r>
            <a:r>
              <a:rPr lang="nl-NL" sz="5300" dirty="0"/>
              <a:t> </a:t>
            </a:r>
            <a:r>
              <a:rPr lang="nl-NL" sz="5300" dirty="0" err="1"/>
              <a:t>medicine</a:t>
            </a:r>
            <a:r>
              <a:rPr lang="nl-NL" sz="5300" dirty="0"/>
              <a:t>?</a:t>
            </a:r>
            <a:br>
              <a:rPr lang="nl-NL" dirty="0"/>
            </a:br>
            <a:r>
              <a:rPr lang="nl-NL" dirty="0"/>
              <a:t> </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3</a:t>
            </a:fld>
            <a:endParaRPr lang="nl-NL">
              <a:solidFill>
                <a:prstClr val="black">
                  <a:tint val="75000"/>
                </a:prstClr>
              </a:solidFill>
            </a:endParaRPr>
          </a:p>
        </p:txBody>
      </p:sp>
      <p:sp>
        <p:nvSpPr>
          <p:cNvPr id="6" name="Rechthoek 5"/>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95041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679406"/>
            <a:ext cx="10515600" cy="4351338"/>
          </a:xfrm>
        </p:spPr>
        <p:txBody>
          <a:bodyPr>
            <a:noAutofit/>
          </a:bodyPr>
          <a:lstStyle/>
          <a:p>
            <a:pPr marL="514350" indent="-514350">
              <a:buAutoNum type="arabicPeriod"/>
            </a:pPr>
            <a:r>
              <a:rPr lang="nl-NL" sz="3600" dirty="0"/>
              <a:t>Een consult is afspraak bij de huisarts op het spreekuur</a:t>
            </a:r>
          </a:p>
          <a:p>
            <a:pPr marL="514350" indent="-514350">
              <a:buAutoNum type="arabicPeriod"/>
            </a:pPr>
            <a:r>
              <a:rPr lang="nl-NL" sz="3600" dirty="0"/>
              <a:t>Een telefonisch consult is het geven van advies en/of voorlichting aan de </a:t>
            </a:r>
            <a:r>
              <a:rPr lang="nl-NL" sz="3600" dirty="0" err="1"/>
              <a:t>patient</a:t>
            </a:r>
            <a:r>
              <a:rPr lang="nl-NL" sz="3600" dirty="0"/>
              <a:t> door de telefoon. Een probleem kan zo opgelost worden. Als je als assistente een advies geeft boek je dit als een TC</a:t>
            </a:r>
          </a:p>
          <a:p>
            <a:pPr marL="514350" indent="-514350">
              <a:buAutoNum type="arabicPeriod"/>
            </a:pPr>
            <a:r>
              <a:rPr lang="nl-NL" sz="3600" dirty="0"/>
              <a:t>Anamnese</a:t>
            </a:r>
          </a:p>
          <a:p>
            <a:pPr marL="514350" indent="-514350">
              <a:buAutoNum type="arabicPeriod"/>
            </a:pPr>
            <a:r>
              <a:rPr lang="nl-NL" sz="3600" dirty="0"/>
              <a:t>De medische informatie is zo veel mogelijk gebaseerd op bewijs. Denk aan de NHG standaarden. </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4</a:t>
            </a:fld>
            <a:endParaRPr lang="nl-NL">
              <a:solidFill>
                <a:prstClr val="black">
                  <a:tint val="75000"/>
                </a:prstClr>
              </a:solidFill>
            </a:endParaRPr>
          </a:p>
        </p:txBody>
      </p:sp>
      <p:sp>
        <p:nvSpPr>
          <p:cNvPr id="6" name="Rechthoek 5"/>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419923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 de intake vallen anamnese en beleid</a:t>
            </a:r>
          </a:p>
        </p:txBody>
      </p:sp>
      <p:sp>
        <p:nvSpPr>
          <p:cNvPr id="3" name="Tijdelijke aanduiding voor inhoud 2"/>
          <p:cNvSpPr>
            <a:spLocks noGrp="1"/>
          </p:cNvSpPr>
          <p:nvPr>
            <p:ph idx="1"/>
          </p:nvPr>
        </p:nvSpPr>
        <p:spPr/>
        <p:txBody>
          <a:bodyPr/>
          <a:lstStyle/>
          <a:p>
            <a:pPr marL="0" indent="0">
              <a:buNone/>
            </a:pPr>
            <a:r>
              <a:rPr lang="nl-NL" dirty="0"/>
              <a:t>Het gaat om de beslissing moet er nu gehandeld worden of kan het wachten. </a:t>
            </a:r>
          </a:p>
          <a:p>
            <a:pPr marL="0" indent="0">
              <a:buNone/>
            </a:pPr>
            <a:endParaRPr lang="nl-NL" dirty="0"/>
          </a:p>
          <a:p>
            <a:pPr marL="0" indent="0">
              <a:buNone/>
            </a:pPr>
            <a:r>
              <a:rPr lang="nl-NL" dirty="0"/>
              <a:t>Noodzakelijk om een notitie te noteren op papier of in het elektronisch patiënten dossier. (EPD)</a:t>
            </a:r>
          </a:p>
          <a:p>
            <a:pPr marL="0" indent="0">
              <a:buNone/>
            </a:pPr>
            <a:endParaRPr lang="nl-NL" dirty="0"/>
          </a:p>
          <a:p>
            <a:pPr marL="0" indent="0">
              <a:buNone/>
            </a:pPr>
            <a:r>
              <a:rPr lang="nl-NL" dirty="0"/>
              <a:t>HIS: </a:t>
            </a:r>
            <a:r>
              <a:rPr lang="nl-NL" b="1" dirty="0"/>
              <a:t>H</a:t>
            </a:r>
            <a:r>
              <a:rPr lang="nl-NL" dirty="0"/>
              <a:t>uisartsen </a:t>
            </a:r>
            <a:r>
              <a:rPr lang="nl-NL" b="1" dirty="0"/>
              <a:t>I</a:t>
            </a:r>
            <a:r>
              <a:rPr lang="nl-NL" dirty="0"/>
              <a:t>nformatie </a:t>
            </a:r>
            <a:r>
              <a:rPr lang="nl-NL" b="1" dirty="0"/>
              <a:t>S</a:t>
            </a:r>
            <a:r>
              <a:rPr lang="nl-NL" dirty="0"/>
              <a:t>ysteem </a:t>
            </a:r>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5</a:t>
            </a:fld>
            <a:endParaRPr lang="nl-NL">
              <a:solidFill>
                <a:prstClr val="black">
                  <a:tint val="75000"/>
                </a:prstClr>
              </a:solidFill>
            </a:endParaRPr>
          </a:p>
        </p:txBody>
      </p:sp>
      <p:sp>
        <p:nvSpPr>
          <p:cNvPr id="6" name="Rechthoek 5"/>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1829047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Uitleg NHG boek</a:t>
            </a:r>
          </a:p>
        </p:txBody>
      </p:sp>
      <p:sp>
        <p:nvSpPr>
          <p:cNvPr id="3" name="Tijdelijke aanduiding voor inhoud 2"/>
          <p:cNvSpPr>
            <a:spLocks noGrp="1"/>
          </p:cNvSpPr>
          <p:nvPr>
            <p:ph idx="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6</a:t>
            </a:fld>
            <a:endParaRPr lang="nl-NL">
              <a:solidFill>
                <a:prstClr val="black">
                  <a:tint val="75000"/>
                </a:prstClr>
              </a:solidFill>
            </a:endParaRPr>
          </a:p>
        </p:txBody>
      </p:sp>
      <p:sp>
        <p:nvSpPr>
          <p:cNvPr id="6" name="Rechthoek 5"/>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65375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72732" y="262563"/>
            <a:ext cx="2580067" cy="1006475"/>
          </a:xfrm>
        </p:spPr>
        <p:txBody>
          <a:bodyPr/>
          <a:lstStyle/>
          <a:p>
            <a:r>
              <a:rPr lang="nl-NL" dirty="0"/>
              <a:t>Casus</a:t>
            </a:r>
          </a:p>
        </p:txBody>
      </p:sp>
      <p:sp>
        <p:nvSpPr>
          <p:cNvPr id="7" name="Ondertitel 6"/>
          <p:cNvSpPr>
            <a:spLocks noGrp="1"/>
          </p:cNvSpPr>
          <p:nvPr>
            <p:ph type="subTitle" idx="1"/>
          </p:nvPr>
        </p:nvSpPr>
        <p:spPr>
          <a:xfrm>
            <a:off x="1150512" y="1554296"/>
            <a:ext cx="9144000" cy="4576047"/>
          </a:xfrm>
        </p:spPr>
        <p:txBody>
          <a:bodyPr/>
          <a:lstStyle/>
          <a:p>
            <a:pPr algn="l"/>
            <a:r>
              <a:rPr lang="nl-NL" sz="2800" dirty="0"/>
              <a:t>Op maandagmiddag belt de hr. Klik. Hij voelt zich grieperig en wil graag een afspraak maken bij de dokter. Hij heeft nu 2 dagen koorts (38.5). Hij heeft niet echt een zieke indruk. Hij is verkouden en heeft wat hoofdpijn. Verder heeft hij geen klachten. Hr. Klik is verder altijd goed gezond en gebruikt geen medicijnen.</a:t>
            </a:r>
          </a:p>
          <a:p>
            <a:pPr algn="l"/>
            <a:endParaRPr lang="nl-NL" dirty="0"/>
          </a:p>
          <a:p>
            <a:pPr algn="l"/>
            <a:r>
              <a:rPr lang="nl-NL" dirty="0"/>
              <a:t>Op welke urgentie kom je uit bij ingangsklacht Koorts Volwassene?</a:t>
            </a:r>
          </a:p>
          <a:p>
            <a:pPr algn="l"/>
            <a:r>
              <a:rPr lang="nl-NL" dirty="0"/>
              <a:t>Is een afspraak noodzakelijk?</a:t>
            </a:r>
          </a:p>
          <a:p>
            <a:pPr algn="l"/>
            <a:r>
              <a:rPr lang="nl-NL" dirty="0"/>
              <a:t>Welke adviezen geef je meneer?</a:t>
            </a:r>
          </a:p>
          <a:p>
            <a:pPr algn="l"/>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7</a:t>
            </a:fld>
            <a:endParaRPr lang="nl-NL">
              <a:solidFill>
                <a:prstClr val="black">
                  <a:tint val="75000"/>
                </a:prstClr>
              </a:solidFill>
            </a:endParaRPr>
          </a:p>
        </p:txBody>
      </p:sp>
      <p:sp>
        <p:nvSpPr>
          <p:cNvPr id="6" name="Rechthoek 5"/>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184222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Mevrouw </a:t>
            </a:r>
            <a:r>
              <a:rPr lang="nl-NL" dirty="0" err="1"/>
              <a:t>Blokis</a:t>
            </a:r>
            <a:r>
              <a:rPr lang="nl-NL" dirty="0"/>
              <a:t> belt op donderdagmiddag 15.10 uur. Zij wil graag nog even naar de dokter. De dokter is weg voor een visite. </a:t>
            </a:r>
          </a:p>
          <a:p>
            <a:pPr marL="0" indent="0">
              <a:buNone/>
            </a:pPr>
            <a:r>
              <a:rPr lang="nl-NL" dirty="0"/>
              <a:t>Wat ga je doen?</a:t>
            </a:r>
          </a:p>
          <a:p>
            <a:pPr marL="0" indent="0">
              <a:buNone/>
            </a:pPr>
            <a:r>
              <a:rPr lang="nl-NL" dirty="0"/>
              <a:t>Je gaat </a:t>
            </a:r>
            <a:r>
              <a:rPr lang="nl-NL" dirty="0" err="1"/>
              <a:t>triageren</a:t>
            </a:r>
            <a:r>
              <a:rPr lang="nl-NL" dirty="0"/>
              <a:t> en doorvragen om te beoordelen of een consult nodig is (of een andere actie). </a:t>
            </a:r>
          </a:p>
          <a:p>
            <a:pPr marL="0" indent="0">
              <a:buNone/>
            </a:pPr>
            <a:r>
              <a:rPr lang="nl-NL" dirty="0"/>
              <a:t>Ze vertelt je dat ze 25 week zwanger is en nu sinds vanmorgen koorts heeft (39.5) ze voelt zich ziek en ligt al de hele dag op bed. </a:t>
            </a:r>
          </a:p>
          <a:p>
            <a:pPr marL="0" indent="0">
              <a:buNone/>
            </a:pPr>
            <a:endParaRPr lang="nl-NL" dirty="0"/>
          </a:p>
          <a:p>
            <a:pPr marL="0" indent="0">
              <a:buNone/>
            </a:pPr>
            <a:r>
              <a:rPr lang="nl-NL" dirty="0"/>
              <a:t>Op welke urgentie kom je uit? En moet mevrouw vandaag nog gezien worden door de huisarts?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8</a:t>
            </a:fld>
            <a:endParaRPr lang="nl-NL">
              <a:solidFill>
                <a:prstClr val="black">
                  <a:tint val="75000"/>
                </a:prstClr>
              </a:solidFill>
            </a:endParaRPr>
          </a:p>
        </p:txBody>
      </p:sp>
      <p:sp>
        <p:nvSpPr>
          <p:cNvPr id="6" name="Rechthoek 5"/>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395383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3278" y="0"/>
            <a:ext cx="10515600" cy="1325563"/>
          </a:xfrm>
        </p:spPr>
        <p:txBody>
          <a:bodyPr/>
          <a:lstStyle/>
          <a:p>
            <a:r>
              <a:rPr lang="nl-NL" dirty="0"/>
              <a:t>Casus</a:t>
            </a:r>
          </a:p>
        </p:txBody>
      </p:sp>
      <p:sp>
        <p:nvSpPr>
          <p:cNvPr id="3" name="Tijdelijke aanduiding voor inhoud 2"/>
          <p:cNvSpPr>
            <a:spLocks noGrp="1"/>
          </p:cNvSpPr>
          <p:nvPr>
            <p:ph idx="1"/>
          </p:nvPr>
        </p:nvSpPr>
        <p:spPr>
          <a:xfrm>
            <a:off x="773278" y="1426380"/>
            <a:ext cx="10515600" cy="4351338"/>
          </a:xfrm>
        </p:spPr>
        <p:txBody>
          <a:bodyPr>
            <a:normAutofit fontScale="85000" lnSpcReduction="20000"/>
          </a:bodyPr>
          <a:lstStyle/>
          <a:p>
            <a:pPr marL="0" indent="0">
              <a:buNone/>
            </a:pPr>
            <a:r>
              <a:rPr lang="nl-NL" sz="3500" dirty="0"/>
              <a:t>Mevrouw Rood komt bij de balie. Zij heeft een vraag.</a:t>
            </a:r>
          </a:p>
          <a:p>
            <a:pPr marL="0" indent="0">
              <a:buNone/>
            </a:pPr>
            <a:endParaRPr lang="nl-NL" sz="3500" dirty="0"/>
          </a:p>
          <a:p>
            <a:pPr marL="0" indent="0">
              <a:buNone/>
            </a:pPr>
            <a:r>
              <a:rPr lang="nl-NL" sz="3500" dirty="0"/>
              <a:t>Zij heeft thuis twee uitnodigingen gekregen. Een is voor haar man, die is bekend met astma, en een uitnodiging voor haar dochter, die heeft suikerziekte. Maar zij wil ook een griepspuit. Vorig jaar oktober/november is zij heel ziek geweest door de griep, en dat wil ze niet nog een keer. </a:t>
            </a:r>
          </a:p>
          <a:p>
            <a:pPr marL="0" indent="0">
              <a:buNone/>
            </a:pPr>
            <a:endParaRPr lang="nl-NL" dirty="0"/>
          </a:p>
          <a:p>
            <a:pPr marL="0" indent="0">
              <a:buNone/>
            </a:pPr>
            <a:r>
              <a:rPr lang="nl-NL" dirty="0"/>
              <a:t>Kan mevrouw een griepprik krijgen? </a:t>
            </a:r>
          </a:p>
          <a:p>
            <a:pPr marL="0" indent="0">
              <a:buNone/>
            </a:pPr>
            <a:r>
              <a:rPr lang="nl-NL" dirty="0"/>
              <a:t>Moet mevrouw deze zelf betalen?</a:t>
            </a:r>
          </a:p>
          <a:p>
            <a:pPr marL="0" indent="0">
              <a:buNone/>
            </a:pPr>
            <a:r>
              <a:rPr lang="nl-NL" dirty="0"/>
              <a:t>Klopt het dat mevrouw dan niet meer de griep krijgt?</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9</a:t>
            </a:fld>
            <a:endParaRPr lang="nl-NL">
              <a:solidFill>
                <a:prstClr val="black">
                  <a:tint val="75000"/>
                </a:prstClr>
              </a:solidFill>
            </a:endParaRPr>
          </a:p>
        </p:txBody>
      </p:sp>
      <p:sp>
        <p:nvSpPr>
          <p:cNvPr id="6" name="Rechthoek 5"/>
          <p:cNvSpPr/>
          <p:nvPr/>
        </p:nvSpPr>
        <p:spPr>
          <a:xfrm>
            <a:off x="3808354" y="6352143"/>
            <a:ext cx="4445448"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Praktijkscholing   </a:t>
            </a:r>
          </a:p>
        </p:txBody>
      </p:sp>
    </p:spTree>
    <p:extLst>
      <p:ext uri="{BB962C8B-B14F-4D97-AF65-F5344CB8AC3E}">
        <p14:creationId xmlns:p14="http://schemas.microsoft.com/office/powerpoint/2010/main" val="260453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486</Words>
  <Application>Microsoft Office PowerPoint</Application>
  <PresentationFormat>Breedbeeld</PresentationFormat>
  <Paragraphs>57</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Verdana</vt:lpstr>
      <vt:lpstr>1_Kantoorthema</vt:lpstr>
      <vt:lpstr>Kerntaak: triëren</vt:lpstr>
      <vt:lpstr>Test je zelf</vt:lpstr>
      <vt:lpstr>1. Wat is een consult?  2. Wat is een telefonisch consult?  3. Hoe noem je het gesprek tussen een hulpverlener en patiënt?  4. Wat betekent evidence based medicine?  </vt:lpstr>
      <vt:lpstr>PowerPoint-presentatie</vt:lpstr>
      <vt:lpstr>Onder de intake vallen anamnese en beleid</vt:lpstr>
      <vt:lpstr>Uitleg NHG boek</vt:lpstr>
      <vt:lpstr>Casus</vt:lpstr>
      <vt:lpstr>Casus</vt:lpstr>
      <vt:lpstr>Casus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Kerntaak: triëren</dc:title>
  <dc:creator>erik zoer</dc:creator>
  <cp:lastModifiedBy>Annelies de Groot</cp:lastModifiedBy>
  <cp:revision>12</cp:revision>
  <dcterms:created xsi:type="dcterms:W3CDTF">2016-10-02T16:23:24Z</dcterms:created>
  <dcterms:modified xsi:type="dcterms:W3CDTF">2016-10-03T08:06:27Z</dcterms:modified>
</cp:coreProperties>
</file>